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8"/>
  </p:notesMasterIdLst>
  <p:handoutMasterIdLst>
    <p:handoutMasterId r:id="rId29"/>
  </p:handoutMasterIdLst>
  <p:sldIdLst>
    <p:sldId id="2016" r:id="rId5"/>
    <p:sldId id="2187" r:id="rId6"/>
    <p:sldId id="2188" r:id="rId7"/>
    <p:sldId id="2189" r:id="rId8"/>
    <p:sldId id="2192" r:id="rId9"/>
    <p:sldId id="2191" r:id="rId10"/>
    <p:sldId id="2196" r:id="rId11"/>
    <p:sldId id="2197" r:id="rId12"/>
    <p:sldId id="2194" r:id="rId13"/>
    <p:sldId id="2198" r:id="rId14"/>
    <p:sldId id="2199" r:id="rId15"/>
    <p:sldId id="2195" r:id="rId16"/>
    <p:sldId id="2200" r:id="rId17"/>
    <p:sldId id="2201" r:id="rId18"/>
    <p:sldId id="2190" r:id="rId19"/>
    <p:sldId id="1430" r:id="rId20"/>
    <p:sldId id="1458" r:id="rId21"/>
    <p:sldId id="1475" r:id="rId22"/>
    <p:sldId id="1476" r:id="rId23"/>
    <p:sldId id="1478" r:id="rId24"/>
    <p:sldId id="1483" r:id="rId25"/>
    <p:sldId id="1496" r:id="rId26"/>
    <p:sldId id="1503" r:id="rId27"/>
  </p:sldIdLst>
  <p:sldSz cx="12192000" cy="6858000"/>
  <p:notesSz cx="6797675" cy="9926638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Humphreys" initials="MH" lastIdx="5" clrIdx="0"/>
  <p:cmAuthor id="2" name="Johanna Munck af Rosenschöld" initials="JMaR" lastIdx="2" clrIdx="1"/>
  <p:cmAuthor id="3" name="Mattias Boldt" initials="MB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C3C"/>
    <a:srgbClr val="E7D6B9"/>
    <a:srgbClr val="F0E6DC"/>
    <a:srgbClr val="63A2DB"/>
    <a:srgbClr val="7FB2E1"/>
    <a:srgbClr val="C19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llanmörkt forma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llanmörkt format 2 - Dekorfär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llanmörkt format 2 - Dekorfär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llanmörkt format 2 - Dekorfärg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llanmörkt format 2 - Dekorfär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llanmörkt format 2 - Dekorfärg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357" autoAdjust="0"/>
  </p:normalViewPr>
  <p:slideViewPr>
    <p:cSldViewPr snapToGrid="0">
      <p:cViewPr>
        <p:scale>
          <a:sx n="70" d="100"/>
          <a:sy n="70" d="100"/>
        </p:scale>
        <p:origin x="2034" y="9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49900" y="0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11F22-9495-4346-9F2D-EC586047B19B}" type="datetimeFigureOut">
              <a:rPr lang="sv-SE" smtClean="0"/>
              <a:t>2021-10-29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2" y="9428403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49900" y="9428403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A2761-42A7-400B-9402-072783787D6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92713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gif>
</file>

<file path=ppt/media/image19.gif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50445" y="2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863C4-138D-4946-A7C3-64424D1FD03D}" type="datetimeFigureOut">
              <a:rPr lang="sv-SE" smtClean="0"/>
              <a:t>2021-10-29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50445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5FE88-A15F-4405-9ABC-025D2D1FF9C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33510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19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63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95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80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34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08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4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DBE6A-7859-4FDA-AE4C-7730310FA25C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8806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vi gör på jobbet. Hur vi ska uppnå vår vision.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6345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vi gör på jobbet. Hur vi ska uppnå vår vision.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603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42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00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46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21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93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81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87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4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6862487D-62B7-4BE5-8317-23FFD1BDE12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F0E6DC"/>
              </a:solidFill>
            </a:endParaRPr>
          </a:p>
        </p:txBody>
      </p:sp>
      <p:sp>
        <p:nvSpPr>
          <p:cNvPr id="8" name="Platshållare för bildnummer 5">
            <a:extLst>
              <a:ext uri="{FF2B5EF4-FFF2-40B4-BE49-F238E27FC236}">
                <a16:creationId xmlns:a16="http://schemas.microsoft.com/office/drawing/2014/main" id="{3C931959-4960-4B0C-BED2-E62387C0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2648" y="226011"/>
            <a:ext cx="2743200" cy="651706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rgbClr val="E7D6B9"/>
                </a:solidFill>
                <a:latin typeface="Circular Std Bold" panose="020B0804020101010102" pitchFamily="34" charset="0"/>
                <a:cs typeface="Circular Std Bold" panose="020B0804020101010102" pitchFamily="34" charset="0"/>
              </a:defRPr>
            </a:lvl1pPr>
          </a:lstStyle>
          <a:p>
            <a:fld id="{F7C2F05B-BAF9-488D-83DE-20A7CCFAC190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8322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å 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406637" y="410199"/>
            <a:ext cx="11378015" cy="60418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35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406637" y="2187723"/>
            <a:ext cx="11378015" cy="3700328"/>
          </a:xfrm>
          <a:prstGeom prst="rect">
            <a:avLst/>
          </a:prstGeom>
        </p:spPr>
        <p:txBody>
          <a:bodyPr anchor="t"/>
          <a:lstStyle>
            <a:lvl1pPr algn="ctr">
              <a:defRPr sz="30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3908318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10401" y="2016001"/>
            <a:ext cx="5605551" cy="430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1" y="2016000"/>
            <a:ext cx="5611812" cy="430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34014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10400" y="770400"/>
            <a:ext cx="11372400" cy="9216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393701" y="2016000"/>
            <a:ext cx="5607500" cy="590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2700" b="0" cap="all" baseline="0">
                <a:latin typeface="Tengbom Scandia Bold Stencil" panose="020B06030500000200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Fas 1.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393701" y="2642401"/>
            <a:ext cx="5607500" cy="36729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016000"/>
            <a:ext cx="5610600" cy="590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2700" b="0" cap="all" baseline="0">
                <a:latin typeface="Tengbom Scandia Bold Stencil" panose="020B06030500000200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Fas 2.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642401"/>
            <a:ext cx="5610600" cy="36729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94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4049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38129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6" name="Platshållare för bild 5"/>
          <p:cNvSpPr>
            <a:spLocks noGrp="1"/>
          </p:cNvSpPr>
          <p:nvPr>
            <p:ph type="pic" sz="quarter" idx="13" hasCustomPrompt="1"/>
          </p:nvPr>
        </p:nvSpPr>
        <p:spPr>
          <a:xfrm>
            <a:off x="406800" y="410400"/>
            <a:ext cx="11379600" cy="60074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280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ubrik &amp;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613939"/>
            <a:ext cx="11428411" cy="246967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500" b="0">
                <a:latin typeface="+mj-lt"/>
              </a:defRPr>
            </a:lvl1pPr>
          </a:lstStyle>
          <a:p>
            <a:pPr lvl="0"/>
            <a:r>
              <a:rPr lang="sv-SE"/>
              <a:t>Plats för alternativ underrubrik</a:t>
            </a:r>
          </a:p>
        </p:txBody>
      </p:sp>
      <p:sp>
        <p:nvSpPr>
          <p:cNvPr id="9" name="Platshållare för rubrik 1"/>
          <p:cNvSpPr>
            <a:spLocks noGrp="1"/>
          </p:cNvSpPr>
          <p:nvPr>
            <p:ph type="title"/>
          </p:nvPr>
        </p:nvSpPr>
        <p:spPr>
          <a:xfrm>
            <a:off x="383714" y="319838"/>
            <a:ext cx="11427285" cy="288031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10" name="Platshållare för innehåll 2"/>
          <p:cNvSpPr>
            <a:spLocks noGrp="1"/>
          </p:cNvSpPr>
          <p:nvPr>
            <p:ph sz="quarter" idx="15"/>
          </p:nvPr>
        </p:nvSpPr>
        <p:spPr>
          <a:xfrm>
            <a:off x="382588" y="1160462"/>
            <a:ext cx="11428411" cy="518477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4073109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5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48031" y="2624674"/>
            <a:ext cx="10295938" cy="1618438"/>
          </a:xfrm>
        </p:spPr>
        <p:txBody>
          <a:bodyPr anchor="b">
            <a:noAutofit/>
          </a:bodyPr>
          <a:lstStyle>
            <a:lvl1pPr algn="ctr">
              <a:defRPr sz="9621">
                <a:solidFill>
                  <a:srgbClr val="F0E6DC"/>
                </a:solidFill>
              </a:defRPr>
            </a:lvl1pPr>
          </a:lstStyle>
          <a:p>
            <a:r>
              <a:rPr lang="en-US" dirty="0"/>
              <a:t>LOREM IPSUM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488791" y="7128200"/>
            <a:ext cx="3214418" cy="200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6" b="1" i="0" kern="990" spc="32" baseline="0" dirty="0">
                <a:solidFill>
                  <a:srgbClr val="C1996B"/>
                </a:solidFill>
                <a:latin typeface="Circular Std" charset="0"/>
                <a:ea typeface="Circular Std" charset="0"/>
                <a:cs typeface="Circular Std" charset="0"/>
              </a:rPr>
              <a:t>OKIDOKIARKITEKTER.SE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590028" y="219500"/>
            <a:ext cx="1011944" cy="167513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 rot="16200000">
            <a:off x="-947173" y="3458906"/>
            <a:ext cx="2556858" cy="171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4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70" b="1" i="0" u="none" strike="noStrike" kern="1200" spc="32" baseline="30000" dirty="0">
                <a:solidFill>
                  <a:srgbClr val="F0E6DC"/>
                </a:solidFill>
                <a:latin typeface="Circular Std Book" charset="0"/>
                <a:ea typeface="Circular Std Book" charset="0"/>
                <a:cs typeface="Circular Std Book" charset="0"/>
              </a:rPr>
              <a:t>© 2021 OKIDOKI ARKITEKTER</a:t>
            </a:r>
          </a:p>
        </p:txBody>
      </p:sp>
      <p:sp>
        <p:nvSpPr>
          <p:cNvPr id="12" name="TextBox 11"/>
          <p:cNvSpPr txBox="1"/>
          <p:nvPr userDrawn="1"/>
        </p:nvSpPr>
        <p:spPr>
          <a:xfrm rot="16200000">
            <a:off x="10668704" y="3458907"/>
            <a:ext cx="2556858" cy="171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4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70" b="1" i="0" u="none" strike="noStrike" kern="1200" spc="32" baseline="30000" dirty="0">
                <a:solidFill>
                  <a:srgbClr val="F0E6DC"/>
                </a:solidFill>
                <a:latin typeface="Circular Std Book" charset="0"/>
                <a:ea typeface="Circular Std Book" charset="0"/>
                <a:cs typeface="Circular Std Book" charset="0"/>
              </a:rPr>
              <a:t>© 2021 OKIDOKI ARKITEKTER</a:t>
            </a:r>
          </a:p>
        </p:txBody>
      </p:sp>
    </p:spTree>
    <p:extLst>
      <p:ext uri="{BB962C8B-B14F-4D97-AF65-F5344CB8AC3E}">
        <p14:creationId xmlns:p14="http://schemas.microsoft.com/office/powerpoint/2010/main" val="486038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67">
          <p15:clr>
            <a:srgbClr val="FBAE40"/>
          </p15:clr>
        </p15:guide>
        <p15:guide id="2" pos="4762">
          <p15:clr>
            <a:srgbClr val="FBAE40"/>
          </p15:clr>
        </p15:guide>
        <p15:guide id="3" pos="226">
          <p15:clr>
            <a:srgbClr val="FBAE40"/>
          </p15:clr>
        </p15:guide>
        <p15:guide id="4" pos="9298">
          <p15:clr>
            <a:srgbClr val="FBAE40"/>
          </p15:clr>
        </p15:guide>
        <p15:guide id="5" pos="4649">
          <p15:clr>
            <a:srgbClr val="FBAE40"/>
          </p15:clr>
        </p15:guide>
        <p15:guide id="6" pos="4875">
          <p15:clr>
            <a:srgbClr val="FBAE40"/>
          </p15:clr>
        </p15:guide>
        <p15:guide id="7" orient="horz" pos="3254">
          <p15:clr>
            <a:srgbClr val="FBAE40"/>
          </p15:clr>
        </p15:guide>
        <p15:guide id="8" orient="horz" pos="3481">
          <p15:clr>
            <a:srgbClr val="FBAE40"/>
          </p15:clr>
        </p15:guide>
        <p15:guide id="9" pos="453">
          <p15:clr>
            <a:srgbClr val="FBAE40"/>
          </p15:clr>
        </p15:guide>
        <p15:guide id="10" pos="680">
          <p15:clr>
            <a:srgbClr val="FBAE40"/>
          </p15:clr>
        </p15:guide>
        <p15:guide id="11" pos="9071">
          <p15:clr>
            <a:srgbClr val="FBAE40"/>
          </p15:clr>
        </p15:guide>
        <p15:guide id="12" pos="8844">
          <p15:clr>
            <a:srgbClr val="FBAE40"/>
          </p15:clr>
        </p15:guide>
        <p15:guide id="13" orient="horz" pos="215">
          <p15:clr>
            <a:srgbClr val="FBAE40"/>
          </p15:clr>
        </p15:guide>
        <p15:guide id="14" orient="horz" pos="442">
          <p15:clr>
            <a:srgbClr val="FBAE40"/>
          </p15:clr>
        </p15:guide>
        <p15:guide id="15" orient="horz" pos="669">
          <p15:clr>
            <a:srgbClr val="FBAE40"/>
          </p15:clr>
        </p15:guide>
        <p15:guide id="16" orient="horz" pos="6520">
          <p15:clr>
            <a:srgbClr val="FBAE40"/>
          </p15:clr>
        </p15:guide>
        <p15:guide id="17" orient="horz" pos="6293">
          <p15:clr>
            <a:srgbClr val="FBAE40"/>
          </p15:clr>
        </p15:guide>
        <p15:guide id="18" orient="horz" pos="6066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5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48031" y="2624674"/>
            <a:ext cx="10295938" cy="1618438"/>
          </a:xfrm>
        </p:spPr>
        <p:txBody>
          <a:bodyPr anchor="b">
            <a:noAutofit/>
          </a:bodyPr>
          <a:lstStyle>
            <a:lvl1pPr algn="ctr">
              <a:defRPr sz="9621">
                <a:solidFill>
                  <a:srgbClr val="BEDCE6"/>
                </a:solidFill>
              </a:defRPr>
            </a:lvl1pPr>
          </a:lstStyle>
          <a:p>
            <a:r>
              <a:rPr lang="en-US" dirty="0"/>
              <a:t>LOREM IPSUM</a:t>
            </a:r>
          </a:p>
        </p:txBody>
      </p:sp>
      <p:sp>
        <p:nvSpPr>
          <p:cNvPr id="8" name="TextBox 7"/>
          <p:cNvSpPr txBox="1"/>
          <p:nvPr userDrawn="1"/>
        </p:nvSpPr>
        <p:spPr>
          <a:xfrm rot="16200000">
            <a:off x="-960340" y="3468812"/>
            <a:ext cx="2556858" cy="151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4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7" b="1" i="0" u="none" strike="noStrike" kern="1200" spc="32" baseline="30000">
                <a:solidFill>
                  <a:srgbClr val="BEDCE6"/>
                </a:solidFill>
                <a:latin typeface="Circular Std Book" charset="0"/>
                <a:ea typeface="Circular Std Book" charset="0"/>
                <a:cs typeface="Circular Std Book" charset="0"/>
              </a:rPr>
              <a:t>© 2019 OKIDOKI ARKITEKTER</a:t>
            </a:r>
          </a:p>
        </p:txBody>
      </p:sp>
      <p:sp>
        <p:nvSpPr>
          <p:cNvPr id="9" name="TextBox 8"/>
          <p:cNvSpPr txBox="1"/>
          <p:nvPr userDrawn="1"/>
        </p:nvSpPr>
        <p:spPr>
          <a:xfrm rot="16200000">
            <a:off x="10654873" y="3468814"/>
            <a:ext cx="2556858" cy="151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4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7" b="1" i="0" u="none" strike="noStrike" kern="1200" spc="32" baseline="30000">
                <a:solidFill>
                  <a:srgbClr val="BEDCE6"/>
                </a:solidFill>
                <a:latin typeface="Circular Std Book" charset="0"/>
                <a:ea typeface="Circular Std Book" charset="0"/>
                <a:cs typeface="Circular Std Book" charset="0"/>
              </a:rPr>
              <a:t>© 2019 OKIDOKI ARKITEKTER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1927081" y="180807"/>
            <a:ext cx="961910" cy="289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50"/>
              </a:lnSpc>
            </a:pPr>
            <a:r>
              <a:rPr lang="en-US" sz="513" b="1" i="0" spc="32">
                <a:solidFill>
                  <a:srgbClr val="BEDCE6"/>
                </a:solidFill>
                <a:latin typeface="Circular Std" charset="0"/>
                <a:ea typeface="Circular Std" charset="0"/>
                <a:cs typeface="Circular Std" charset="0"/>
              </a:rPr>
              <a:t>LOREM</a:t>
            </a:r>
            <a:r>
              <a:rPr lang="en-US" sz="513" b="1" i="0" spc="32" baseline="0">
                <a:solidFill>
                  <a:srgbClr val="BEDCE6"/>
                </a:solidFill>
                <a:latin typeface="Circular Std" charset="0"/>
                <a:ea typeface="Circular Std" charset="0"/>
                <a:cs typeface="Circular Std" charset="0"/>
              </a:rPr>
              <a:t> IPSUM</a:t>
            </a:r>
          </a:p>
          <a:p>
            <a:pPr>
              <a:lnSpc>
                <a:spcPts val="750"/>
              </a:lnSpc>
            </a:pPr>
            <a:r>
              <a:rPr lang="en-US" sz="513" b="1" i="0" spc="32" baseline="0">
                <a:solidFill>
                  <a:srgbClr val="BEDCE6"/>
                </a:solidFill>
                <a:latin typeface="Circular Std" charset="0"/>
                <a:ea typeface="Circular Std" charset="0"/>
                <a:cs typeface="Circular Std" charset="0"/>
              </a:rPr>
              <a:t>LOREM IPSUM</a:t>
            </a:r>
            <a:endParaRPr lang="en-US" sz="513" b="1" i="0" spc="32">
              <a:solidFill>
                <a:srgbClr val="BEDCE6"/>
              </a:solidFill>
              <a:latin typeface="Circular Std" charset="0"/>
              <a:ea typeface="Circular Std" charset="0"/>
              <a:cs typeface="Circular Std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347511" y="180807"/>
            <a:ext cx="895317" cy="289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50"/>
              </a:lnSpc>
            </a:pPr>
            <a:r>
              <a:rPr lang="en-US" sz="513" b="1" i="0" spc="32">
                <a:solidFill>
                  <a:srgbClr val="BEDCE6"/>
                </a:solidFill>
                <a:latin typeface="Circular Std" charset="0"/>
                <a:ea typeface="Circular Std" charset="0"/>
                <a:cs typeface="Circular Std" charset="0"/>
              </a:rPr>
              <a:t>DATUM:</a:t>
            </a:r>
            <a:endParaRPr lang="en-US" sz="513" b="1" i="0" spc="32" baseline="0">
              <a:solidFill>
                <a:srgbClr val="BEDCE6"/>
              </a:solidFill>
              <a:latin typeface="Circular Std" charset="0"/>
              <a:ea typeface="Circular Std" charset="0"/>
              <a:cs typeface="Circular Std" charset="0"/>
            </a:endParaRPr>
          </a:p>
          <a:p>
            <a:pPr>
              <a:lnSpc>
                <a:spcPts val="750"/>
              </a:lnSpc>
            </a:pPr>
            <a:fld id="{5A0C523B-9E8B-C445-BD3C-C5571A1A4FAC}" type="datetime1">
              <a:rPr lang="sv-SE" sz="513" b="1" i="0" spc="32" baseline="0" smtClean="0">
                <a:solidFill>
                  <a:srgbClr val="BEDCE6"/>
                </a:solidFill>
                <a:latin typeface="Circular Std" charset="0"/>
                <a:ea typeface="Circular Std" charset="0"/>
                <a:cs typeface="Circular Std" charset="0"/>
              </a:rPr>
              <a:pPr>
                <a:lnSpc>
                  <a:spcPts val="750"/>
                </a:lnSpc>
              </a:pPr>
              <a:t>2021-10-29</a:t>
            </a:fld>
            <a:endParaRPr lang="en-US" sz="513" b="1" i="0" spc="32">
              <a:solidFill>
                <a:srgbClr val="BEDCE6"/>
              </a:solidFill>
              <a:latin typeface="Circular Std" charset="0"/>
              <a:ea typeface="Circular Std" charset="0"/>
              <a:cs typeface="Circular Std" charset="0"/>
            </a:endParaRPr>
          </a:p>
        </p:txBody>
      </p:sp>
      <p:sp>
        <p:nvSpPr>
          <p:cNvPr id="14" name="Slide Number Placeholder 3"/>
          <p:cNvSpPr txBox="1">
            <a:spLocks/>
          </p:cNvSpPr>
          <p:nvPr userDrawn="1"/>
        </p:nvSpPr>
        <p:spPr>
          <a:xfrm>
            <a:off x="9174829" y="123508"/>
            <a:ext cx="2493819" cy="365125"/>
          </a:xfrm>
          <a:prstGeom prst="rect">
            <a:avLst/>
          </a:prstGeom>
        </p:spPr>
        <p:txBody>
          <a:bodyPr vert="horz" lIns="58652" tIns="29326" rIns="58652" bIns="29326" rtlCol="0" anchor="ctr"/>
          <a:lstStyle>
            <a:defPPr>
              <a:defRPr lang="en-US"/>
            </a:defPPr>
            <a:lvl1pPr marL="0" algn="r" defTabSz="1474872" rtl="0" eaLnBrk="1" latinLnBrk="0" hangingPunct="1">
              <a:defRPr sz="2800" b="0" i="0" kern="1200">
                <a:solidFill>
                  <a:srgbClr val="BEDCE6"/>
                </a:solidFill>
                <a:latin typeface="Circular Std Book" charset="0"/>
                <a:ea typeface="Circular Std Book" charset="0"/>
                <a:cs typeface="Circular Std Book" charset="0"/>
              </a:defRPr>
            </a:lvl1pPr>
            <a:lvl2pPr marL="737436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74872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12309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49745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87181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24617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62053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99489" algn="l" defTabSz="1474872" rtl="0" eaLnBrk="1" latinLnBrk="0" hangingPunct="1">
              <a:defRPr sz="2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5126923-3707-144D-9235-3B25757C7F03}" type="slidenum">
              <a:rPr lang="en-US" sz="1796" smtClean="0">
                <a:solidFill>
                  <a:srgbClr val="BEDCE6"/>
                </a:solidFill>
              </a:rPr>
              <a:pPr/>
              <a:t>‹#›</a:t>
            </a:fld>
            <a:endParaRPr lang="en-US" sz="1796">
              <a:solidFill>
                <a:srgbClr val="BEDCE6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69" y="219500"/>
            <a:ext cx="1009208" cy="1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13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81">
          <p15:clr>
            <a:srgbClr val="FBAE40"/>
          </p15:clr>
        </p15:guide>
        <p15:guide id="2" pos="4762">
          <p15:clr>
            <a:srgbClr val="FBAE40"/>
          </p15:clr>
        </p15:guide>
        <p15:guide id="3" pos="226">
          <p15:clr>
            <a:srgbClr val="FBAE40"/>
          </p15:clr>
        </p15:guide>
        <p15:guide id="4" pos="453">
          <p15:clr>
            <a:srgbClr val="FBAE40"/>
          </p15:clr>
        </p15:guide>
        <p15:guide id="5" pos="680">
          <p15:clr>
            <a:srgbClr val="FBAE40"/>
          </p15:clr>
        </p15:guide>
        <p15:guide id="6" pos="9298">
          <p15:clr>
            <a:srgbClr val="FBAE40"/>
          </p15:clr>
        </p15:guide>
        <p15:guide id="7" pos="9071">
          <p15:clr>
            <a:srgbClr val="FBAE40"/>
          </p15:clr>
        </p15:guide>
        <p15:guide id="8" pos="8844">
          <p15:clr>
            <a:srgbClr val="FBAE40"/>
          </p15:clr>
        </p15:guide>
        <p15:guide id="9" orient="horz" pos="215">
          <p15:clr>
            <a:srgbClr val="FBAE40"/>
          </p15:clr>
        </p15:guide>
        <p15:guide id="10" orient="horz" pos="419">
          <p15:clr>
            <a:srgbClr val="FBAE40"/>
          </p15:clr>
        </p15:guide>
        <p15:guide id="11" orient="horz" pos="623">
          <p15:clr>
            <a:srgbClr val="FBAE40"/>
          </p15:clr>
        </p15:guide>
        <p15:guide id="12" orient="horz" pos="6520">
          <p15:clr>
            <a:srgbClr val="FBAE40"/>
          </p15:clr>
        </p15:guide>
        <p15:guide id="13" orient="horz" pos="6293">
          <p15:clr>
            <a:srgbClr val="FBAE40"/>
          </p15:clr>
        </p15:guide>
        <p15:guide id="14" orient="horz" pos="6066">
          <p15:clr>
            <a:srgbClr val="FBAE40"/>
          </p15:clr>
        </p15:guide>
        <p15:guide id="15" orient="horz" pos="3368">
          <p15:clr>
            <a:srgbClr val="FBAE40"/>
          </p15:clr>
        </p15:guide>
        <p15:guide id="16" orient="horz" pos="3594">
          <p15:clr>
            <a:srgbClr val="FBAE40"/>
          </p15:clr>
        </p15:guide>
        <p15:guide id="17" pos="4649">
          <p15:clr>
            <a:srgbClr val="FBAE40"/>
          </p15:clr>
        </p15:guide>
        <p15:guide id="18" pos="48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6862487D-62B7-4BE5-8317-23FFD1BDE12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F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Platshållare för bildnummer 5">
            <a:extLst>
              <a:ext uri="{FF2B5EF4-FFF2-40B4-BE49-F238E27FC236}">
                <a16:creationId xmlns:a16="http://schemas.microsoft.com/office/drawing/2014/main" id="{3C931959-4960-4B0C-BED2-E62387C0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2648" y="226011"/>
            <a:ext cx="2743200" cy="651706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rgbClr val="3C3C3C"/>
                </a:solidFill>
                <a:latin typeface="Circular Std Bold" panose="020B0804020101010102" pitchFamily="34" charset="0"/>
                <a:cs typeface="Circular Std Bold" panose="020B0804020101010102" pitchFamily="34" charset="0"/>
              </a:defRPr>
            </a:lvl1pPr>
          </a:lstStyle>
          <a:p>
            <a:fld id="{F7C2F05B-BAF9-488D-83DE-20A7CCFAC190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53873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0800" y="2718000"/>
            <a:ext cx="8935200" cy="179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b="0" cap="all" baseline="0"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600" y="4658400"/>
            <a:ext cx="8942400" cy="1231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9149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ön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text 8"/>
          <p:cNvSpPr>
            <a:spLocks noGrp="1"/>
          </p:cNvSpPr>
          <p:nvPr>
            <p:ph type="body" sz="quarter" idx="13" hasCustomPrompt="1"/>
          </p:nvPr>
        </p:nvSpPr>
        <p:spPr>
          <a:xfrm>
            <a:off x="406800" y="410400"/>
            <a:ext cx="11379600" cy="6040800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2246" y="2717565"/>
            <a:ext cx="8933923" cy="1794549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21" y="1335600"/>
            <a:ext cx="2289159" cy="86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2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vart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406800" y="410400"/>
            <a:ext cx="11379600" cy="6040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2246" y="2717565"/>
            <a:ext cx="8933923" cy="1794549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solidFill>
                  <a:schemeClr val="bg1"/>
                </a:solidFill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pic>
        <p:nvPicPr>
          <p:cNvPr id="9" name="Bildobjekt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793" y="1588062"/>
            <a:ext cx="1901168" cy="85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65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bild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bild 9"/>
          <p:cNvSpPr>
            <a:spLocks noGrp="1"/>
          </p:cNvSpPr>
          <p:nvPr>
            <p:ph type="pic" sz="quarter" idx="13" hasCustomPrompt="1"/>
          </p:nvPr>
        </p:nvSpPr>
        <p:spPr>
          <a:xfrm>
            <a:off x="406800" y="410400"/>
            <a:ext cx="11379600" cy="6022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632246" y="2717565"/>
            <a:ext cx="8933923" cy="711437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solidFill>
                  <a:schemeClr val="bg1"/>
                </a:solidFill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xxx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4" hasCustomPrompt="1"/>
          </p:nvPr>
        </p:nvSpPr>
        <p:spPr>
          <a:xfrm>
            <a:off x="5101200" y="1335600"/>
            <a:ext cx="1980000" cy="9972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423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10400" y="34517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10400" y="2016809"/>
            <a:ext cx="11372400" cy="43068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>
            <a:lvl1pPr>
              <a:defRPr>
                <a:latin typeface="Tengbom Scandia Medium" panose="020B0603050000020004" pitchFamily="34" charset="0"/>
              </a:defRPr>
            </a:lvl1pPr>
          </a:lstStyle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>
            <a:lvl1pPr>
              <a:defRPr b="1">
                <a:latin typeface="Tengbom Scandia Medium" panose="020B0603050000020004" pitchFamily="34" charset="0"/>
              </a:defRPr>
            </a:lvl1pPr>
          </a:lstStyle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052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och numr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6096000" y="2016002"/>
            <a:ext cx="5686800" cy="4306885"/>
          </a:xfrm>
          <a:prstGeom prst="rect">
            <a:avLst/>
          </a:prstGeom>
        </p:spPr>
        <p:txBody>
          <a:bodyPr/>
          <a:lstStyle>
            <a:lvl1pPr marL="371475" indent="-371475">
              <a:buFont typeface="+mj-lt"/>
              <a:buAutoNum type="arabicPeriod"/>
              <a:defRPr/>
            </a:lvl1pPr>
            <a:lvl2pPr marL="557213" indent="-171450">
              <a:defRPr/>
            </a:lvl2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11" name="Platshållare för bild 10"/>
          <p:cNvSpPr>
            <a:spLocks noGrp="1"/>
          </p:cNvSpPr>
          <p:nvPr>
            <p:ph type="pic" sz="quarter" idx="13" hasCustomPrompt="1"/>
          </p:nvPr>
        </p:nvSpPr>
        <p:spPr>
          <a:xfrm>
            <a:off x="409577" y="2016002"/>
            <a:ext cx="5554663" cy="4306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853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06800" y="2188800"/>
            <a:ext cx="11379600" cy="230628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000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06800" y="4658400"/>
            <a:ext cx="11377213" cy="1666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none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3720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2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1" r:id="rId2"/>
    <p:sldLayoutId id="2147483677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9" r:id="rId17"/>
    <p:sldLayoutId id="2147483680" r:id="rId18"/>
  </p:sldLayoutIdLst>
  <p:hf hdr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029" indent="-245269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6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3" orient="horz" pos="2160" userDrawn="1">
          <p15:clr>
            <a:srgbClr val="F26B43"/>
          </p15:clr>
        </p15:guide>
        <p15:guide id="1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5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3.jpeg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9">
            <a:extLst>
              <a:ext uri="{FF2B5EF4-FFF2-40B4-BE49-F238E27FC236}">
                <a16:creationId xmlns:a16="http://schemas.microsoft.com/office/drawing/2014/main" id="{85305F76-1EC7-4416-8FEA-BF102CA6BCAA}"/>
              </a:ext>
            </a:extLst>
          </p:cNvPr>
          <p:cNvSpPr txBox="1">
            <a:spLocks/>
          </p:cNvSpPr>
          <p:nvPr/>
        </p:nvSpPr>
        <p:spPr>
          <a:xfrm>
            <a:off x="3424655" y="3804362"/>
            <a:ext cx="8189742" cy="1415508"/>
          </a:xfrm>
          <a:prstGeom prst="rect">
            <a:avLst/>
          </a:prstGeom>
        </p:spPr>
        <p:txBody>
          <a:bodyPr vert="horz" lIns="58652" tIns="29326" rIns="58652" bIns="29326" rtlCol="0" anchor="b">
            <a:noAutofit/>
          </a:bodyPr>
          <a:lstStyle>
            <a:lvl1pPr algn="ctr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000" b="0" i="0" kern="1200">
                <a:solidFill>
                  <a:srgbClr val="3C3C3C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r>
              <a:rPr lang="sv-SE" sz="8338"/>
              <a:t> </a:t>
            </a:r>
          </a:p>
        </p:txBody>
      </p:sp>
      <p:sp>
        <p:nvSpPr>
          <p:cNvPr id="6" name="Rubrik 9">
            <a:extLst>
              <a:ext uri="{FF2B5EF4-FFF2-40B4-BE49-F238E27FC236}">
                <a16:creationId xmlns:a16="http://schemas.microsoft.com/office/drawing/2014/main" id="{C91C1822-C2DF-401B-A4AC-9653CBA122F2}"/>
              </a:ext>
            </a:extLst>
          </p:cNvPr>
          <p:cNvSpPr txBox="1">
            <a:spLocks/>
          </p:cNvSpPr>
          <p:nvPr/>
        </p:nvSpPr>
        <p:spPr>
          <a:xfrm>
            <a:off x="1987005" y="2776263"/>
            <a:ext cx="8189742" cy="1415508"/>
          </a:xfrm>
          <a:prstGeom prst="rect">
            <a:avLst/>
          </a:prstGeom>
        </p:spPr>
        <p:txBody>
          <a:bodyPr vert="horz" lIns="58652" tIns="29326" rIns="58652" bIns="29326" rtlCol="0" anchor="b">
            <a:noAutofit/>
          </a:bodyPr>
          <a:lstStyle>
            <a:lvl1pPr algn="ctr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000" b="0" i="0" kern="1200">
                <a:solidFill>
                  <a:srgbClr val="3C3C3C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endParaRPr lang="sv-SE" sz="8338"/>
          </a:p>
        </p:txBody>
      </p:sp>
      <p:sp>
        <p:nvSpPr>
          <p:cNvPr id="9" name="Rubrik 1">
            <a:extLst>
              <a:ext uri="{FF2B5EF4-FFF2-40B4-BE49-F238E27FC236}">
                <a16:creationId xmlns:a16="http://schemas.microsoft.com/office/drawing/2014/main" id="{2EA75E5F-D7C7-4737-B27F-7CA4592EB535}"/>
              </a:ext>
            </a:extLst>
          </p:cNvPr>
          <p:cNvSpPr txBox="1">
            <a:spLocks/>
          </p:cNvSpPr>
          <p:nvPr/>
        </p:nvSpPr>
        <p:spPr>
          <a:xfrm>
            <a:off x="933907" y="1861731"/>
            <a:ext cx="10295938" cy="144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8000" b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sv-SE" sz="8000" b="0" dirty="0">
              <a:solidFill>
                <a:srgbClr val="FF0000"/>
              </a:solidFill>
              <a:latin typeface="Fino" panose="00000500000000000000" pitchFamily="50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DCBEA63-0587-4974-A738-1D991A332E18}"/>
              </a:ext>
            </a:extLst>
          </p:cNvPr>
          <p:cNvSpPr txBox="1">
            <a:spLocks/>
          </p:cNvSpPr>
          <p:nvPr/>
        </p:nvSpPr>
        <p:spPr>
          <a:xfrm>
            <a:off x="1098325" y="3427272"/>
            <a:ext cx="9967102" cy="1598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sv-SE" sz="3500" spc="0" dirty="0" err="1"/>
              <a:t>Algorithm-aided</a:t>
            </a:r>
            <a:r>
              <a:rPr lang="sv-SE" sz="3500" spc="0" dirty="0"/>
              <a:t> Design</a:t>
            </a:r>
          </a:p>
          <a:p>
            <a:pPr algn="ctr">
              <a:lnSpc>
                <a:spcPct val="100000"/>
              </a:lnSpc>
            </a:pPr>
            <a:r>
              <a:rPr lang="sv-SE" sz="3500" spc="0" dirty="0"/>
              <a:t>Data-</a:t>
            </a:r>
            <a:r>
              <a:rPr lang="sv-SE" sz="3500" spc="0" dirty="0" err="1"/>
              <a:t>aided</a:t>
            </a:r>
            <a:r>
              <a:rPr lang="sv-SE" sz="3500" spc="0" dirty="0"/>
              <a:t> Design</a:t>
            </a:r>
            <a:endParaRPr lang="en-US" sz="3500" spc="0" dirty="0"/>
          </a:p>
        </p:txBody>
      </p:sp>
      <p:grpSp>
        <p:nvGrpSpPr>
          <p:cNvPr id="14" name="Grupp 11">
            <a:extLst>
              <a:ext uri="{FF2B5EF4-FFF2-40B4-BE49-F238E27FC236}">
                <a16:creationId xmlns:a16="http://schemas.microsoft.com/office/drawing/2014/main" id="{79A741C6-FB3C-49CE-B152-1F7CDFF2AD5C}"/>
              </a:ext>
            </a:extLst>
          </p:cNvPr>
          <p:cNvGrpSpPr/>
          <p:nvPr/>
        </p:nvGrpSpPr>
        <p:grpSpPr>
          <a:xfrm rot="20700000">
            <a:off x="8827121" y="3671724"/>
            <a:ext cx="2160000" cy="2160000"/>
            <a:chOff x="7583758" y="1518432"/>
            <a:chExt cx="2520696" cy="252069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E1F5C6B-FA80-4043-BE5B-FF5A30BBDA7A}"/>
                </a:ext>
              </a:extLst>
            </p:cNvPr>
            <p:cNvSpPr/>
            <p:nvPr/>
          </p:nvSpPr>
          <p:spPr>
            <a:xfrm>
              <a:off x="7611460" y="1546133"/>
              <a:ext cx="2465293" cy="2465294"/>
            </a:xfrm>
            <a:prstGeom prst="ellipse">
              <a:avLst/>
            </a:prstGeom>
            <a:solidFill>
              <a:srgbClr val="3C3C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0E6DC"/>
                </a:solidFill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593CF92-3056-41EE-B75B-0BD4AE3F4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3758" y="1518432"/>
              <a:ext cx="2520696" cy="252069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E8F695-9047-4072-BE63-15D31DE4B354}"/>
                </a:ext>
              </a:extLst>
            </p:cNvPr>
            <p:cNvSpPr txBox="1"/>
            <p:nvPr/>
          </p:nvSpPr>
          <p:spPr>
            <a:xfrm>
              <a:off x="7648810" y="2534653"/>
              <a:ext cx="2402541" cy="83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2200" dirty="0">
                  <a:solidFill>
                    <a:srgbClr val="E7D6B9"/>
                  </a:solidFill>
                  <a:latin typeface="Circular Std" charset="0"/>
                  <a:ea typeface="Circular Std" charset="0"/>
                  <a:cs typeface="Circular Std" charset="0"/>
                </a:rPr>
                <a:t>2021.10.29</a:t>
              </a:r>
            </a:p>
            <a:p>
              <a:endParaRPr lang="en-US" sz="2200" dirty="0">
                <a:solidFill>
                  <a:srgbClr val="C1996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882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pic>
        <p:nvPicPr>
          <p:cNvPr id="6" name="Picture 5" descr="A picture containing chain, metalware, accessory, necklet&#10;&#10;Description automatically generated">
            <a:extLst>
              <a:ext uri="{FF2B5EF4-FFF2-40B4-BE49-F238E27FC236}">
                <a16:creationId xmlns:a16="http://schemas.microsoft.com/office/drawing/2014/main" id="{ECFA4DA7-797B-4F8E-AB93-ADEC018DB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29" b="3310"/>
          <a:stretch/>
        </p:blipFill>
        <p:spPr>
          <a:xfrm>
            <a:off x="1596000" y="2017132"/>
            <a:ext cx="9000000" cy="4643438"/>
          </a:xfrm>
          <a:prstGeom prst="rect">
            <a:avLst/>
          </a:prstGeom>
        </p:spPr>
      </p:pic>
      <p:sp>
        <p:nvSpPr>
          <p:cNvPr id="7" name="Rubrik 1">
            <a:extLst>
              <a:ext uri="{FF2B5EF4-FFF2-40B4-BE49-F238E27FC236}">
                <a16:creationId xmlns:a16="http://schemas.microsoft.com/office/drawing/2014/main" id="{17583DD7-69EF-424C-9917-F5ACCBF9B4B8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Algorithm-based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</p:spTree>
    <p:extLst>
      <p:ext uri="{BB962C8B-B14F-4D97-AF65-F5344CB8AC3E}">
        <p14:creationId xmlns:p14="http://schemas.microsoft.com/office/powerpoint/2010/main" val="195395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836D2-6503-4A4F-989E-F500E88FA49B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ref</a:t>
            </a:r>
            <a:endParaRPr lang="en-US" sz="4000" spc="0" dirty="0">
              <a:latin typeface="Fin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8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001" y="405512"/>
            <a:ext cx="10079998" cy="6046975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18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7BBE5A2-3832-4747-A579-2C8FBC809E8A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7" name="Rubrik 1">
            <a:extLst>
              <a:ext uri="{FF2B5EF4-FFF2-40B4-BE49-F238E27FC236}">
                <a16:creationId xmlns:a16="http://schemas.microsoft.com/office/drawing/2014/main" id="{23290BE7-1733-48DE-8AF4-9AA345FEE2F4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8" name="textruta 7">
            <a:extLst>
              <a:ext uri="{FF2B5EF4-FFF2-40B4-BE49-F238E27FC236}">
                <a16:creationId xmlns:a16="http://schemas.microsoft.com/office/drawing/2014/main" id="{84678861-2128-4B69-97D3-FD8904FDB9F9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Drafting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&amp; Design </a:t>
            </a:r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4EF607E2-DB03-4D17-A7AA-7329563B29D2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20" name="textruta 7">
            <a:extLst>
              <a:ext uri="{FF2B5EF4-FFF2-40B4-BE49-F238E27FC236}">
                <a16:creationId xmlns:a16="http://schemas.microsoft.com/office/drawing/2014/main" id="{72FB42C2-2723-412B-A4D6-713BC093FF4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Aided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Approach</a:t>
            </a:r>
          </a:p>
        </p:txBody>
      </p:sp>
      <p:pic>
        <p:nvPicPr>
          <p:cNvPr id="23" name="Picture 22" descr="A picture containing LEGO, toy, indoor&#10;&#10;Description automatically generated">
            <a:extLst>
              <a:ext uri="{FF2B5EF4-FFF2-40B4-BE49-F238E27FC236}">
                <a16:creationId xmlns:a16="http://schemas.microsoft.com/office/drawing/2014/main" id="{133E9A45-0483-4F39-B03C-245624A227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" r="3773"/>
          <a:stretch/>
        </p:blipFill>
        <p:spPr>
          <a:xfrm>
            <a:off x="6190263" y="3017441"/>
            <a:ext cx="5760000" cy="3405255"/>
          </a:xfrm>
          <a:prstGeom prst="rect">
            <a:avLst/>
          </a:prstGeom>
        </p:spPr>
      </p:pic>
      <p:pic>
        <p:nvPicPr>
          <p:cNvPr id="24" name="Picture 23" descr="Diagram, engineering drawing&#10;&#10;Description automatically generated">
            <a:extLst>
              <a:ext uri="{FF2B5EF4-FFF2-40B4-BE49-F238E27FC236}">
                <a16:creationId xmlns:a16="http://schemas.microsoft.com/office/drawing/2014/main" id="{0E06EC3E-A351-4379-8D94-D3BCB18D7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8" y="3017442"/>
            <a:ext cx="5760000" cy="340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2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7BBE5A2-3832-4747-A579-2C8FBC809E8A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7" name="Rubrik 1">
            <a:extLst>
              <a:ext uri="{FF2B5EF4-FFF2-40B4-BE49-F238E27FC236}">
                <a16:creationId xmlns:a16="http://schemas.microsoft.com/office/drawing/2014/main" id="{23290BE7-1733-48DE-8AF4-9AA345FEE2F4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8" name="textruta 7">
            <a:extLst>
              <a:ext uri="{FF2B5EF4-FFF2-40B4-BE49-F238E27FC236}">
                <a16:creationId xmlns:a16="http://schemas.microsoft.com/office/drawing/2014/main" id="{84678861-2128-4B69-97D3-FD8904FDB9F9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Higher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Margin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Operational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Scaling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4EF607E2-DB03-4D17-A7AA-7329563B29D2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20" name="textruta 7">
            <a:extLst>
              <a:ext uri="{FF2B5EF4-FFF2-40B4-BE49-F238E27FC236}">
                <a16:creationId xmlns:a16="http://schemas.microsoft.com/office/drawing/2014/main" id="{72FB42C2-2723-412B-A4D6-713BC093FF4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More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Accurate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Higher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Quality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E3A69-0684-4F8E-BC0A-7B0E7768B3EF}"/>
              </a:ext>
            </a:extLst>
          </p:cNvPr>
          <p:cNvSpPr/>
          <p:nvPr/>
        </p:nvSpPr>
        <p:spPr>
          <a:xfrm>
            <a:off x="6190262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1840B6-B250-4224-BFA0-C77A18BB558F}"/>
              </a:ext>
            </a:extLst>
          </p:cNvPr>
          <p:cNvSpPr/>
          <p:nvPr/>
        </p:nvSpPr>
        <p:spPr>
          <a:xfrm>
            <a:off x="241738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0AC909-9D99-45ED-9503-F629F69D2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37" y="3355242"/>
            <a:ext cx="5760000" cy="2730000"/>
          </a:xfrm>
          <a:prstGeom prst="rect">
            <a:avLst/>
          </a:prstGeom>
        </p:spPr>
      </p:pic>
      <p:pic>
        <p:nvPicPr>
          <p:cNvPr id="15" name="Picture 1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A1F2976-2AE9-41B8-AA0F-0118E3621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262" y="3052242"/>
            <a:ext cx="5760000" cy="33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1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76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ktangel 1">
            <a:extLst>
              <a:ext uri="{FF2B5EF4-FFF2-40B4-BE49-F238E27FC236}">
                <a16:creationId xmlns:a16="http://schemas.microsoft.com/office/drawing/2014/main" id="{D6907420-21E7-441F-9D3D-4A86798F7383}"/>
              </a:ext>
            </a:extLst>
          </p:cNvPr>
          <p:cNvSpPr/>
          <p:nvPr/>
        </p:nvSpPr>
        <p:spPr>
          <a:xfrm>
            <a:off x="1688584" y="3153318"/>
            <a:ext cx="8814833" cy="3521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155"/>
          </a:p>
        </p:txBody>
      </p:sp>
      <p:pic>
        <p:nvPicPr>
          <p:cNvPr id="19" name="Picture 18" descr="A picture containing toy, LEGO, indoor, colorful&#10;&#10;Description automatically generated">
            <a:extLst>
              <a:ext uri="{FF2B5EF4-FFF2-40B4-BE49-F238E27FC236}">
                <a16:creationId xmlns:a16="http://schemas.microsoft.com/office/drawing/2014/main" id="{45E7288D-5AB5-451B-BD7D-F18F0FDF1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712" y="4071415"/>
            <a:ext cx="3905041" cy="26033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E98365F-B837-4506-8EF9-2490845C3D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477885" y="3159395"/>
            <a:ext cx="2821823" cy="1525357"/>
          </a:xfrm>
          <a:prstGeom prst="rect">
            <a:avLst/>
          </a:prstGeom>
        </p:spPr>
      </p:pic>
      <p:sp>
        <p:nvSpPr>
          <p:cNvPr id="33" name="textruta 9">
            <a:extLst>
              <a:ext uri="{FF2B5EF4-FFF2-40B4-BE49-F238E27FC236}">
                <a16:creationId xmlns:a16="http://schemas.microsoft.com/office/drawing/2014/main" id="{7E39B346-B629-4E23-865C-E58371938BF5}"/>
              </a:ext>
            </a:extLst>
          </p:cNvPr>
          <p:cNvSpPr txBox="1"/>
          <p:nvPr/>
        </p:nvSpPr>
        <p:spPr>
          <a:xfrm>
            <a:off x="4585787" y="3449540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Run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E53CED5-5C81-4DFD-AF31-EA0E72B3D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6771" y="4298525"/>
            <a:ext cx="2205274" cy="2291224"/>
          </a:xfrm>
          <a:prstGeom prst="rect">
            <a:avLst/>
          </a:prstGeom>
        </p:spPr>
      </p:pic>
      <p:pic>
        <p:nvPicPr>
          <p:cNvPr id="25" name="Picture 2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ED4372-3AFB-4B6C-B78E-C2918494BE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1100" y="3321099"/>
            <a:ext cx="2205274" cy="152535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3CE95-331B-4ACF-AC4B-791BED05EAB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88584" y="614329"/>
            <a:ext cx="8814833" cy="1154566"/>
          </a:xfrm>
          <a:prstGeom prst="rect">
            <a:avLst/>
          </a:prstGeom>
        </p:spPr>
        <p:txBody>
          <a:bodyPr>
            <a:normAutofit/>
          </a:bodyPr>
          <a:lstStyle>
            <a:lvl1pPr marL="356387" indent="-356387" algn="l" defTabSz="1425550" rtl="0" eaLnBrk="1" latinLnBrk="0" hangingPunct="1">
              <a:lnSpc>
                <a:spcPct val="90000"/>
              </a:lnSpc>
              <a:spcBef>
                <a:spcPts val="1559"/>
              </a:spcBef>
              <a:buFont typeface="Arial" panose="020B0604020202020204" pitchFamily="34" charset="0"/>
              <a:buChar char="•"/>
              <a:defRPr sz="4365" b="0" i="0" kern="1200">
                <a:solidFill>
                  <a:schemeClr val="tx1"/>
                </a:solidFill>
                <a:latin typeface="Portrait Regular 2" charset="0"/>
                <a:ea typeface="Portrait Regular 2" charset="0"/>
                <a:cs typeface="Portrait Regular 2" charset="0"/>
              </a:defRPr>
            </a:lvl1pPr>
            <a:lvl2pPr marL="1069162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3742" b="0" i="0" kern="1200">
                <a:solidFill>
                  <a:schemeClr val="tx1"/>
                </a:solidFill>
                <a:latin typeface="Portrait Regular 2" charset="0"/>
                <a:ea typeface="Portrait Regular 2" charset="0"/>
                <a:cs typeface="Portrait Regular 2" charset="0"/>
              </a:defRPr>
            </a:lvl2pPr>
            <a:lvl3pPr marL="1781937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3118" b="0" i="0" kern="1200">
                <a:solidFill>
                  <a:schemeClr val="tx1"/>
                </a:solidFill>
                <a:latin typeface="Portrait Regular 2" charset="0"/>
                <a:ea typeface="Portrait Regular 2" charset="0"/>
                <a:cs typeface="Portrait Regular 2" charset="0"/>
              </a:defRPr>
            </a:lvl3pPr>
            <a:lvl4pPr marL="2494712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b="0" i="0" kern="1200">
                <a:solidFill>
                  <a:schemeClr val="tx1"/>
                </a:solidFill>
                <a:latin typeface="Portrait Regular 2" charset="0"/>
                <a:ea typeface="Portrait Regular 2" charset="0"/>
                <a:cs typeface="Portrait Regular 2" charset="0"/>
              </a:defRPr>
            </a:lvl4pPr>
            <a:lvl5pPr marL="3207487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b="0" i="0" kern="1200">
                <a:solidFill>
                  <a:schemeClr val="tx1"/>
                </a:solidFill>
                <a:latin typeface="Portrait Regular 2" charset="0"/>
                <a:ea typeface="Portrait Regular 2" charset="0"/>
                <a:cs typeface="Portrait Regular 2" charset="0"/>
              </a:defRPr>
            </a:lvl5pPr>
            <a:lvl6pPr marL="3920261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633036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45811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058586" indent="-356387" algn="l" defTabSz="1425550" rtl="0" eaLnBrk="1" latinLnBrk="0" hangingPunct="1">
              <a:lnSpc>
                <a:spcPct val="90000"/>
              </a:lnSpc>
              <a:spcBef>
                <a:spcPts val="780"/>
              </a:spcBef>
              <a:buFont typeface="Arial" panose="020B0604020202020204" pitchFamily="34" charset="0"/>
              <a:buChar char="•"/>
              <a:defRPr sz="28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174" lvl="1" indent="0" algn="ctr">
              <a:buNone/>
            </a:pPr>
            <a:r>
              <a:rPr lang="en-US" sz="5131" dirty="0">
                <a:solidFill>
                  <a:srgbClr val="C1996B"/>
                </a:solidFill>
                <a:latin typeface="Portrait Light" pitchFamily="50" charset="0"/>
              </a:rPr>
              <a:t>HOW ?!</a:t>
            </a:r>
            <a:endParaRPr lang="sv-SE" dirty="0">
              <a:solidFill>
                <a:srgbClr val="C1996B"/>
              </a:solidFill>
            </a:endParaRPr>
          </a:p>
        </p:txBody>
      </p:sp>
      <p:sp>
        <p:nvSpPr>
          <p:cNvPr id="6" name="textruta 9">
            <a:extLst>
              <a:ext uri="{FF2B5EF4-FFF2-40B4-BE49-F238E27FC236}">
                <a16:creationId xmlns:a16="http://schemas.microsoft.com/office/drawing/2014/main" id="{DE0C005D-5E04-4C9C-A5C3-CD70282C2422}"/>
              </a:ext>
            </a:extLst>
          </p:cNvPr>
          <p:cNvSpPr txBox="1"/>
          <p:nvPr/>
        </p:nvSpPr>
        <p:spPr>
          <a:xfrm>
            <a:off x="1688583" y="1999978"/>
            <a:ext cx="4407417" cy="881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924" dirty="0">
                <a:solidFill>
                  <a:srgbClr val="F0E6DC"/>
                </a:solidFill>
                <a:latin typeface="Portrait Light" pitchFamily="50" charset="0"/>
              </a:rPr>
              <a:t>Import from SketchUp</a:t>
            </a:r>
          </a:p>
          <a:p>
            <a:pPr algn="ctr"/>
            <a:r>
              <a:rPr lang="en-US" sz="3207" dirty="0">
                <a:solidFill>
                  <a:srgbClr val="F0E6DC"/>
                </a:solidFill>
                <a:latin typeface="Portrait Light" pitchFamily="50" charset="0"/>
              </a:rPr>
              <a:t>Few Clicks</a:t>
            </a:r>
            <a:endParaRPr lang="sv-SE" sz="3207" dirty="0">
              <a:solidFill>
                <a:srgbClr val="F0E6DC"/>
              </a:solidFill>
              <a:latin typeface="Portrait Light" pitchFamily="50" charset="0"/>
            </a:endParaRPr>
          </a:p>
        </p:txBody>
      </p:sp>
      <p:sp>
        <p:nvSpPr>
          <p:cNvPr id="8" name="textruta 9">
            <a:extLst>
              <a:ext uri="{FF2B5EF4-FFF2-40B4-BE49-F238E27FC236}">
                <a16:creationId xmlns:a16="http://schemas.microsoft.com/office/drawing/2014/main" id="{00B89D8A-1FED-4E1C-8DD7-55E3CE693698}"/>
              </a:ext>
            </a:extLst>
          </p:cNvPr>
          <p:cNvSpPr txBox="1"/>
          <p:nvPr/>
        </p:nvSpPr>
        <p:spPr>
          <a:xfrm>
            <a:off x="6096000" y="1999978"/>
            <a:ext cx="4407417" cy="881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924" dirty="0">
                <a:solidFill>
                  <a:srgbClr val="F0E6DC"/>
                </a:solidFill>
                <a:latin typeface="Portrait Light" pitchFamily="50" charset="0"/>
              </a:rPr>
              <a:t>16 – 20 hours (15-20k </a:t>
            </a:r>
            <a:r>
              <a:rPr lang="en-US" sz="1924" dirty="0" err="1">
                <a:solidFill>
                  <a:srgbClr val="F0E6DC"/>
                </a:solidFill>
                <a:latin typeface="Portrait Light" pitchFamily="50" charset="0"/>
              </a:rPr>
              <a:t>sek</a:t>
            </a:r>
            <a:r>
              <a:rPr lang="en-US" sz="1924" dirty="0">
                <a:solidFill>
                  <a:srgbClr val="F0E6DC"/>
                </a:solidFill>
                <a:latin typeface="Portrait Light" pitchFamily="50" charset="0"/>
              </a:rPr>
              <a:t>)</a:t>
            </a:r>
          </a:p>
          <a:p>
            <a:pPr algn="ctr"/>
            <a:r>
              <a:rPr lang="en-US" sz="3207" dirty="0">
                <a:solidFill>
                  <a:srgbClr val="F0E6DC"/>
                </a:solidFill>
                <a:latin typeface="Portrait Light" pitchFamily="50" charset="0"/>
              </a:rPr>
              <a:t>10-15 Minutes</a:t>
            </a:r>
            <a:endParaRPr lang="sv-SE" sz="3207" dirty="0">
              <a:solidFill>
                <a:srgbClr val="F0E6DC"/>
              </a:solidFill>
              <a:latin typeface="Portrait Light" pitchFamily="50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1567E41-13B3-4FF0-B4C1-34E294E3BF5C}"/>
              </a:ext>
            </a:extLst>
          </p:cNvPr>
          <p:cNvSpPr/>
          <p:nvPr/>
        </p:nvSpPr>
        <p:spPr>
          <a:xfrm>
            <a:off x="2002901" y="4290692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7C63C62-DCA9-42EA-9A07-B50B50F52925}"/>
              </a:ext>
            </a:extLst>
          </p:cNvPr>
          <p:cNvSpPr/>
          <p:nvPr/>
        </p:nvSpPr>
        <p:spPr>
          <a:xfrm>
            <a:off x="3266781" y="5443812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971A21F-A493-4FED-819C-8B101F3778FD}"/>
              </a:ext>
            </a:extLst>
          </p:cNvPr>
          <p:cNvSpPr/>
          <p:nvPr/>
        </p:nvSpPr>
        <p:spPr>
          <a:xfrm>
            <a:off x="9378878" y="3477602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4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D6814BD-6EFD-4CB1-B6F1-F3683AEBAA1E}"/>
              </a:ext>
            </a:extLst>
          </p:cNvPr>
          <p:cNvSpPr/>
          <p:nvPr/>
        </p:nvSpPr>
        <p:spPr>
          <a:xfrm>
            <a:off x="5725164" y="3239657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3</a:t>
            </a:r>
          </a:p>
        </p:txBody>
      </p:sp>
      <p:sp>
        <p:nvSpPr>
          <p:cNvPr id="31" name="textruta 9">
            <a:extLst>
              <a:ext uri="{FF2B5EF4-FFF2-40B4-BE49-F238E27FC236}">
                <a16:creationId xmlns:a16="http://schemas.microsoft.com/office/drawing/2014/main" id="{3AD60438-4617-4D7F-8E12-2DB99EEFA6A2}"/>
              </a:ext>
            </a:extLst>
          </p:cNvPr>
          <p:cNvSpPr txBox="1"/>
          <p:nvPr/>
        </p:nvSpPr>
        <p:spPr>
          <a:xfrm>
            <a:off x="1649829" y="4780589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Import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sp>
        <p:nvSpPr>
          <p:cNvPr id="32" name="textruta 9">
            <a:extLst>
              <a:ext uri="{FF2B5EF4-FFF2-40B4-BE49-F238E27FC236}">
                <a16:creationId xmlns:a16="http://schemas.microsoft.com/office/drawing/2014/main" id="{228E44D2-F6B6-4955-98DE-9739DE776F39}"/>
              </a:ext>
            </a:extLst>
          </p:cNvPr>
          <p:cNvSpPr txBox="1"/>
          <p:nvPr/>
        </p:nvSpPr>
        <p:spPr>
          <a:xfrm>
            <a:off x="2500597" y="5884832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Choose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sp>
        <p:nvSpPr>
          <p:cNvPr id="35" name="textruta 9">
            <a:extLst>
              <a:ext uri="{FF2B5EF4-FFF2-40B4-BE49-F238E27FC236}">
                <a16:creationId xmlns:a16="http://schemas.microsoft.com/office/drawing/2014/main" id="{781A51F4-B94F-4098-876A-4EDCA839A855}"/>
              </a:ext>
            </a:extLst>
          </p:cNvPr>
          <p:cNvSpPr txBox="1"/>
          <p:nvPr/>
        </p:nvSpPr>
        <p:spPr>
          <a:xfrm>
            <a:off x="8810239" y="4014310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Enjoy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55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D91870-30D7-47D7-A981-31E372CD0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13" t="5158"/>
          <a:stretch/>
        </p:blipFill>
        <p:spPr>
          <a:xfrm>
            <a:off x="1247033" y="1"/>
            <a:ext cx="9697935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52550B-A433-425B-BDAE-D9EB62AE3B0A}"/>
              </a:ext>
            </a:extLst>
          </p:cNvPr>
          <p:cNvSpPr txBox="1">
            <a:spLocks/>
          </p:cNvSpPr>
          <p:nvPr/>
        </p:nvSpPr>
        <p:spPr>
          <a:xfrm>
            <a:off x="2001129" y="1084829"/>
            <a:ext cx="8189742" cy="600251"/>
          </a:xfrm>
          <a:prstGeom prst="rect">
            <a:avLst/>
          </a:prstGeom>
        </p:spPr>
        <p:txBody>
          <a:bodyPr vert="horz" lIns="58652" tIns="29326" rIns="58652" bIns="29326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endParaRPr lang="en-US" sz="3848" spc="0" dirty="0">
              <a:solidFill>
                <a:srgbClr val="C1996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1D5D4-BBE1-4060-B630-D11E0FF7E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651"/>
          <a:stretch/>
        </p:blipFill>
        <p:spPr>
          <a:xfrm>
            <a:off x="6096001" y="0"/>
            <a:ext cx="4848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95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E52550B-A433-425B-BDAE-D9EB62AE3B0A}"/>
              </a:ext>
            </a:extLst>
          </p:cNvPr>
          <p:cNvSpPr txBox="1">
            <a:spLocks/>
          </p:cNvSpPr>
          <p:nvPr/>
        </p:nvSpPr>
        <p:spPr>
          <a:xfrm>
            <a:off x="2001129" y="1084829"/>
            <a:ext cx="8189742" cy="600251"/>
          </a:xfrm>
          <a:prstGeom prst="rect">
            <a:avLst/>
          </a:prstGeom>
        </p:spPr>
        <p:txBody>
          <a:bodyPr vert="horz" lIns="58652" tIns="29326" rIns="58652" bIns="29326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endParaRPr lang="en-US" sz="3848" spc="0" dirty="0">
              <a:solidFill>
                <a:srgbClr val="C1996B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391BA5F-CBC0-4168-A264-38319C1E45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27913" t="5158"/>
          <a:stretch/>
        </p:blipFill>
        <p:spPr>
          <a:xfrm>
            <a:off x="1247033" y="1"/>
            <a:ext cx="9697935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33205A-410D-4D2C-96F7-2F2E6F22C72C}"/>
              </a:ext>
            </a:extLst>
          </p:cNvPr>
          <p:cNvSpPr txBox="1">
            <a:spLocks/>
          </p:cNvSpPr>
          <p:nvPr/>
        </p:nvSpPr>
        <p:spPr>
          <a:xfrm>
            <a:off x="7481271" y="1384955"/>
            <a:ext cx="2309131" cy="4618263"/>
          </a:xfrm>
          <a:prstGeom prst="rect">
            <a:avLst/>
          </a:prstGeom>
        </p:spPr>
        <p:txBody>
          <a:bodyPr vert="horz" lIns="58652" tIns="29326" rIns="58652" bIns="29326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Save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Scale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Undo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Copy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Print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Archive</a:t>
            </a:r>
          </a:p>
          <a:p>
            <a:pPr algn="ctr">
              <a:lnSpc>
                <a:spcPct val="150000"/>
              </a:lnSpc>
            </a:pPr>
            <a:r>
              <a:rPr lang="en-US" sz="2566" spc="0" dirty="0">
                <a:solidFill>
                  <a:schemeClr val="bg1"/>
                </a:solidFill>
              </a:rPr>
              <a:t>Modify</a:t>
            </a:r>
          </a:p>
        </p:txBody>
      </p:sp>
    </p:spTree>
    <p:extLst>
      <p:ext uri="{BB962C8B-B14F-4D97-AF65-F5344CB8AC3E}">
        <p14:creationId xmlns:p14="http://schemas.microsoft.com/office/powerpoint/2010/main" val="17232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09C0F37-E8A0-4C38-B4D2-40131F9B0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393" y="3473304"/>
            <a:ext cx="3696576" cy="19068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2CCBA0-39BF-4B15-A6DC-A3F8CE816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033" y="3473304"/>
            <a:ext cx="3696576" cy="19068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E01D169-25E4-459D-81BB-A02DA6D60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711" y="3473304"/>
            <a:ext cx="3696576" cy="19068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190F65-FD91-4721-95C8-F00193E25DE1}"/>
              </a:ext>
            </a:extLst>
          </p:cNvPr>
          <p:cNvSpPr txBox="1"/>
          <p:nvPr/>
        </p:nvSpPr>
        <p:spPr>
          <a:xfrm>
            <a:off x="4364152" y="569720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CAD = Direct Modelling</a:t>
            </a:r>
            <a:endParaRPr lang="sv-SE" sz="2566" dirty="0">
              <a:latin typeface="Portrait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0E8956-3DF1-44A8-9F99-CBA2A714E955}"/>
              </a:ext>
            </a:extLst>
          </p:cNvPr>
          <p:cNvSpPr txBox="1"/>
          <p:nvPr/>
        </p:nvSpPr>
        <p:spPr>
          <a:xfrm>
            <a:off x="4364152" y="1023776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Computer Aided Design</a:t>
            </a:r>
            <a:endParaRPr lang="sv-SE" sz="2566" dirty="0">
              <a:latin typeface="Portrait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B6D6F9-9B0A-4881-A206-5AEBF5B34E1F}"/>
              </a:ext>
            </a:extLst>
          </p:cNvPr>
          <p:cNvSpPr txBox="1"/>
          <p:nvPr/>
        </p:nvSpPr>
        <p:spPr>
          <a:xfrm>
            <a:off x="4364152" y="1477832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Click-Based Technology</a:t>
            </a:r>
            <a:endParaRPr lang="sv-SE" sz="2566" dirty="0">
              <a:latin typeface="Portrait Ligh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E59791-5E6D-45B3-94A4-670176147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826" y="1931888"/>
            <a:ext cx="3868349" cy="199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10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0DB74B-04A8-4377-9E69-BC496635EFAA}"/>
              </a:ext>
            </a:extLst>
          </p:cNvPr>
          <p:cNvSpPr txBox="1">
            <a:spLocks/>
          </p:cNvSpPr>
          <p:nvPr/>
        </p:nvSpPr>
        <p:spPr>
          <a:xfrm>
            <a:off x="1175657" y="1691279"/>
            <a:ext cx="12768036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endParaRPr lang="en-US" sz="6000" spc="0" dirty="0">
              <a:solidFill>
                <a:srgbClr val="C1996B"/>
              </a:solidFill>
            </a:endParaRP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0F323ADC-63E2-4B18-A975-BF62049B69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1461" y="2577606"/>
            <a:ext cx="5180694" cy="764121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95732D6-1572-488A-BFD3-F28C2FCBB122}"/>
              </a:ext>
            </a:extLst>
          </p:cNvPr>
          <p:cNvSpPr txBox="1">
            <a:spLocks/>
          </p:cNvSpPr>
          <p:nvPr/>
        </p:nvSpPr>
        <p:spPr>
          <a:xfrm>
            <a:off x="7896000" y="1989000"/>
            <a:ext cx="3600000" cy="288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Drawing Board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Computer aided Design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Data aided Design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Algorithm led Design.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8D745F8-EAA5-49E6-8C18-6FA92C491BD8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The EVOLUTION OF AN ARCHITECT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BB0BC13-A344-4AED-A6FC-8BB134D89FA3}"/>
              </a:ext>
            </a:extLst>
          </p:cNvPr>
          <p:cNvSpPr txBox="1">
            <a:spLocks/>
          </p:cNvSpPr>
          <p:nvPr/>
        </p:nvSpPr>
        <p:spPr>
          <a:xfrm>
            <a:off x="6096000" y="1989000"/>
            <a:ext cx="1800000" cy="288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Analog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CAD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DAD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Generative </a:t>
            </a:r>
            <a:endParaRPr lang="en-US" sz="2500" spc="0" dirty="0">
              <a:solidFill>
                <a:srgbClr val="F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15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B4C0917-C7A4-4E64-A5A8-B1E26361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7710" y="3473303"/>
            <a:ext cx="3696577" cy="19068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E5260F-B713-4AC5-BB29-C1A2AA3BE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029" y="3473303"/>
            <a:ext cx="3696577" cy="19068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190F65-FD91-4721-95C8-F00193E25DE1}"/>
              </a:ext>
            </a:extLst>
          </p:cNvPr>
          <p:cNvSpPr txBox="1"/>
          <p:nvPr/>
        </p:nvSpPr>
        <p:spPr>
          <a:xfrm>
            <a:off x="4364152" y="569720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CAD = Direct Modelling</a:t>
            </a:r>
            <a:endParaRPr lang="sv-SE" sz="2566" dirty="0">
              <a:latin typeface="Portrait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0E8956-3DF1-44A8-9F99-CBA2A714E955}"/>
              </a:ext>
            </a:extLst>
          </p:cNvPr>
          <p:cNvSpPr txBox="1"/>
          <p:nvPr/>
        </p:nvSpPr>
        <p:spPr>
          <a:xfrm>
            <a:off x="4364152" y="1023776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Unanalysable Outcome</a:t>
            </a:r>
            <a:endParaRPr lang="sv-SE" sz="2566" dirty="0">
              <a:latin typeface="Portrait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B6D6F9-9B0A-4881-A206-5AEBF5B34E1F}"/>
              </a:ext>
            </a:extLst>
          </p:cNvPr>
          <p:cNvSpPr txBox="1"/>
          <p:nvPr/>
        </p:nvSpPr>
        <p:spPr>
          <a:xfrm>
            <a:off x="4364152" y="1477832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Nonadaptive Geometry</a:t>
            </a:r>
            <a:endParaRPr lang="sv-SE" sz="2566" dirty="0">
              <a:latin typeface="Portrait Ligh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E59791-5E6D-45B3-94A4-670176147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826" y="1931888"/>
            <a:ext cx="3868349" cy="19954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D9D5B1-56F4-4DCF-B62F-D64A3E8468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8391" y="3472348"/>
            <a:ext cx="3696577" cy="190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4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E190F65-FD91-4721-95C8-F00193E25DE1}"/>
              </a:ext>
            </a:extLst>
          </p:cNvPr>
          <p:cNvSpPr txBox="1"/>
          <p:nvPr/>
        </p:nvSpPr>
        <p:spPr>
          <a:xfrm>
            <a:off x="1939668" y="569720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Grasshopper</a:t>
            </a:r>
            <a:endParaRPr lang="sv-SE" sz="2566" dirty="0">
              <a:latin typeface="Portrai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588B0-FE09-46BD-92EA-076A67B0F4DE}"/>
              </a:ext>
            </a:extLst>
          </p:cNvPr>
          <p:cNvSpPr txBox="1"/>
          <p:nvPr/>
        </p:nvSpPr>
        <p:spPr>
          <a:xfrm>
            <a:off x="6788635" y="569720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CAD Software</a:t>
            </a:r>
            <a:endParaRPr lang="sv-SE" sz="2566" dirty="0">
              <a:latin typeface="Portrait Ligh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2AE525-EFAF-44DF-A01E-52971B8F4AD2}"/>
              </a:ext>
            </a:extLst>
          </p:cNvPr>
          <p:cNvSpPr txBox="1"/>
          <p:nvPr/>
        </p:nvSpPr>
        <p:spPr>
          <a:xfrm>
            <a:off x="6788635" y="2663833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Click-Based</a:t>
            </a:r>
            <a:endParaRPr lang="sv-SE" sz="2566" dirty="0">
              <a:latin typeface="Portrait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D3747-BEA7-49DB-9BF7-E99D825C0BB5}"/>
              </a:ext>
            </a:extLst>
          </p:cNvPr>
          <p:cNvSpPr txBox="1"/>
          <p:nvPr/>
        </p:nvSpPr>
        <p:spPr>
          <a:xfrm>
            <a:off x="1939668" y="2663833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Algorithm Based</a:t>
            </a:r>
            <a:endParaRPr lang="sv-SE" sz="2566" dirty="0">
              <a:latin typeface="Portrait Light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9C04E45-54ED-4E36-9057-BDD9831542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0" t="7592" r="68913" b="8357"/>
          <a:stretch/>
        </p:blipFill>
        <p:spPr bwMode="auto">
          <a:xfrm>
            <a:off x="7799473" y="1023776"/>
            <a:ext cx="1442021" cy="1561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1127B21A-284B-4CE8-9642-FB2FCCF2E4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" r="61862"/>
          <a:stretch/>
        </p:blipFill>
        <p:spPr bwMode="auto">
          <a:xfrm>
            <a:off x="2950506" y="1023775"/>
            <a:ext cx="1442021" cy="1561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6F709A-AFF9-4171-B36E-C3D5CAB8E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194" y="4951135"/>
            <a:ext cx="3696577" cy="19068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21046C-8CB1-428E-A458-C9F6B86BDD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227" y="4951135"/>
            <a:ext cx="3696577" cy="190686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EA3BBD2-C297-47B7-92DD-9587B7904FE2}"/>
              </a:ext>
            </a:extLst>
          </p:cNvPr>
          <p:cNvSpPr txBox="1"/>
          <p:nvPr/>
        </p:nvSpPr>
        <p:spPr>
          <a:xfrm>
            <a:off x="6788634" y="4038207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Unanalysable Outcome</a:t>
            </a:r>
            <a:endParaRPr lang="sv-SE" sz="2566" dirty="0">
              <a:latin typeface="Portrait Ligh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ADFDA6-1BDF-4AE1-9AB6-75441B51DA59}"/>
              </a:ext>
            </a:extLst>
          </p:cNvPr>
          <p:cNvSpPr txBox="1"/>
          <p:nvPr/>
        </p:nvSpPr>
        <p:spPr>
          <a:xfrm>
            <a:off x="6788634" y="3579336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Nonadaptive Geometry</a:t>
            </a:r>
            <a:endParaRPr lang="sv-SE" sz="2566" dirty="0">
              <a:latin typeface="Portrait Ligh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2D2D5B-2735-4A14-98D1-8056F28F18C8}"/>
              </a:ext>
            </a:extLst>
          </p:cNvPr>
          <p:cNvSpPr txBox="1"/>
          <p:nvPr/>
        </p:nvSpPr>
        <p:spPr>
          <a:xfrm>
            <a:off x="6788634" y="4497079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Non-recyclable Product</a:t>
            </a:r>
            <a:endParaRPr lang="sv-SE" sz="2566" dirty="0">
              <a:latin typeface="Portrait Ligh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7BD181-5AAD-4B7E-A606-EF23D4489F25}"/>
              </a:ext>
            </a:extLst>
          </p:cNvPr>
          <p:cNvSpPr txBox="1"/>
          <p:nvPr/>
        </p:nvSpPr>
        <p:spPr>
          <a:xfrm>
            <a:off x="6788634" y="3117889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Direct Modelling</a:t>
            </a:r>
            <a:endParaRPr lang="sv-SE" sz="2566" dirty="0">
              <a:latin typeface="Portrait Ligh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365B61-FFFF-4C6B-B6F4-2BC45B7F5020}"/>
              </a:ext>
            </a:extLst>
          </p:cNvPr>
          <p:cNvSpPr txBox="1"/>
          <p:nvPr/>
        </p:nvSpPr>
        <p:spPr>
          <a:xfrm>
            <a:off x="1939667" y="4038982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Analysable Outcome</a:t>
            </a:r>
            <a:endParaRPr lang="sv-SE" sz="2566" dirty="0">
              <a:latin typeface="Portrait Ligh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A3DC42-4A5E-4A0F-95C9-359E1CA31487}"/>
              </a:ext>
            </a:extLst>
          </p:cNvPr>
          <p:cNvSpPr txBox="1"/>
          <p:nvPr/>
        </p:nvSpPr>
        <p:spPr>
          <a:xfrm>
            <a:off x="1939667" y="3580110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Adaptive Geometry</a:t>
            </a:r>
            <a:endParaRPr lang="sv-SE" sz="2566" dirty="0">
              <a:latin typeface="Portrait Ligh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B70E18-C274-46DE-A715-CB9F54F67535}"/>
              </a:ext>
            </a:extLst>
          </p:cNvPr>
          <p:cNvSpPr txBox="1"/>
          <p:nvPr/>
        </p:nvSpPr>
        <p:spPr>
          <a:xfrm>
            <a:off x="1939667" y="4497853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Recyclable Product</a:t>
            </a:r>
            <a:endParaRPr lang="sv-SE" sz="2566" dirty="0">
              <a:latin typeface="Portrait Light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9F4F31-EB04-4D2F-B327-124BE3191DAF}"/>
              </a:ext>
            </a:extLst>
          </p:cNvPr>
          <p:cNvSpPr txBox="1"/>
          <p:nvPr/>
        </p:nvSpPr>
        <p:spPr>
          <a:xfrm>
            <a:off x="1939667" y="3118663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Indirect Modelling</a:t>
            </a:r>
            <a:endParaRPr lang="sv-SE" sz="2566" dirty="0">
              <a:latin typeface="Portrait Light"/>
            </a:endParaRPr>
          </a:p>
        </p:txBody>
      </p:sp>
    </p:spTree>
    <p:extLst>
      <p:ext uri="{BB962C8B-B14F-4D97-AF65-F5344CB8AC3E}">
        <p14:creationId xmlns:p14="http://schemas.microsoft.com/office/powerpoint/2010/main" val="335275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12" grpId="0"/>
      <p:bldP spid="21" grpId="0"/>
      <p:bldP spid="22" grpId="0"/>
      <p:bldP spid="23" grpId="0"/>
      <p:bldP spid="24" grpId="0"/>
      <p:bldP spid="29" grpId="0"/>
      <p:bldP spid="30" grpId="0"/>
      <p:bldP spid="31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6846DA7-D814-46E7-B253-EACA306875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42" b="24433"/>
          <a:stretch/>
        </p:blipFill>
        <p:spPr bwMode="auto">
          <a:xfrm>
            <a:off x="2135315" y="4432281"/>
            <a:ext cx="7921370" cy="2303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14FE24C4-8AB9-487C-A43A-A54702252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214" y="2187017"/>
            <a:ext cx="2624997" cy="23895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213F5E-41E2-4155-AE44-01188B5CB4C8}"/>
              </a:ext>
            </a:extLst>
          </p:cNvPr>
          <p:cNvSpPr txBox="1"/>
          <p:nvPr/>
        </p:nvSpPr>
        <p:spPr>
          <a:xfrm>
            <a:off x="6788635" y="569718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Why Quantity Matters?</a:t>
            </a:r>
            <a:endParaRPr lang="sv-SE" sz="2566" dirty="0">
              <a:latin typeface="Portrait Light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8C82F2CD-3BFD-4AE9-B4DF-3A8AB6A334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9" b="24842"/>
          <a:stretch/>
        </p:blipFill>
        <p:spPr bwMode="auto">
          <a:xfrm>
            <a:off x="5580110" y="1702127"/>
            <a:ext cx="4887661" cy="2069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EC933A-FB06-4D25-B01B-E00635B6ABA1}"/>
              </a:ext>
            </a:extLst>
          </p:cNvPr>
          <p:cNvSpPr txBox="1"/>
          <p:nvPr/>
        </p:nvSpPr>
        <p:spPr>
          <a:xfrm>
            <a:off x="6788635" y="1023773"/>
            <a:ext cx="3463697" cy="6845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924" dirty="0">
                <a:solidFill>
                  <a:srgbClr val="3C3C3C"/>
                </a:solidFill>
                <a:latin typeface="Portrait Light"/>
              </a:rPr>
              <a:t>Perfection Through Exploration</a:t>
            </a:r>
          </a:p>
          <a:p>
            <a:pPr algn="ctr"/>
            <a:r>
              <a:rPr lang="en-GB" sz="1924" dirty="0">
                <a:solidFill>
                  <a:srgbClr val="3C3C3C"/>
                </a:solidFill>
                <a:latin typeface="Portrait Light"/>
              </a:rPr>
              <a:t>Healthier Project Budget</a:t>
            </a:r>
            <a:endParaRPr lang="sv-SE" sz="1924" dirty="0">
              <a:latin typeface="Portrait Light"/>
            </a:endParaRPr>
          </a:p>
        </p:txBody>
      </p:sp>
    </p:spTree>
    <p:extLst>
      <p:ext uri="{BB962C8B-B14F-4D97-AF65-F5344CB8AC3E}">
        <p14:creationId xmlns:p14="http://schemas.microsoft.com/office/powerpoint/2010/main" val="3721012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213F5E-41E2-4155-AE44-01188B5CB4C8}"/>
              </a:ext>
            </a:extLst>
          </p:cNvPr>
          <p:cNvSpPr txBox="1"/>
          <p:nvPr/>
        </p:nvSpPr>
        <p:spPr>
          <a:xfrm>
            <a:off x="6788635" y="569718"/>
            <a:ext cx="3463697" cy="48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566" dirty="0">
                <a:solidFill>
                  <a:srgbClr val="3C3C3C"/>
                </a:solidFill>
                <a:latin typeface="Portrait Light"/>
              </a:rPr>
              <a:t>Adaptive &amp; Recyclable</a:t>
            </a:r>
            <a:endParaRPr lang="sv-SE" sz="2566" dirty="0">
              <a:latin typeface="Portrait Ligh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7BA1F5-1AD9-4A57-BAE8-FF2690CDEC9E}"/>
              </a:ext>
            </a:extLst>
          </p:cNvPr>
          <p:cNvSpPr txBox="1"/>
          <p:nvPr/>
        </p:nvSpPr>
        <p:spPr>
          <a:xfrm>
            <a:off x="6788635" y="1023773"/>
            <a:ext cx="3463697" cy="980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924" dirty="0">
                <a:solidFill>
                  <a:srgbClr val="3C3C3C"/>
                </a:solidFill>
                <a:latin typeface="Portrait Light"/>
              </a:rPr>
              <a:t>Does Not Mean Repetitive</a:t>
            </a:r>
          </a:p>
          <a:p>
            <a:pPr algn="ctr"/>
            <a:r>
              <a:rPr lang="en-GB" sz="1924" dirty="0">
                <a:solidFill>
                  <a:srgbClr val="3C3C3C"/>
                </a:solidFill>
                <a:latin typeface="Portrait Light"/>
              </a:rPr>
              <a:t>Or Boring</a:t>
            </a:r>
          </a:p>
          <a:p>
            <a:pPr algn="ctr"/>
            <a:r>
              <a:rPr lang="en-GB" sz="1924" dirty="0">
                <a:solidFill>
                  <a:srgbClr val="3C3C3C"/>
                </a:solidFill>
                <a:latin typeface="Portrait Light"/>
              </a:rPr>
              <a:t>Or Predictive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D09067-A0E3-44BA-947C-A580C0144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381" y="1379121"/>
            <a:ext cx="2873238" cy="287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BBFB141-ACE5-400A-BB1B-98BDE1C2F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4085" y="4459367"/>
            <a:ext cx="2443831" cy="221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158C6A2-C43E-4EEC-8095-7C85BB590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060" y="4459366"/>
            <a:ext cx="2217777" cy="221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A39EDEE-E2F9-404B-8DE6-369007F033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19"/>
          <a:stretch/>
        </p:blipFill>
        <p:spPr bwMode="auto">
          <a:xfrm>
            <a:off x="1835109" y="4459366"/>
            <a:ext cx="2443831" cy="221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F4FFC82-8F09-4C88-B9BE-B497C7C44C6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435" y="0"/>
            <a:ext cx="9699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2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>
            <a:extLst>
              <a:ext uri="{FF2B5EF4-FFF2-40B4-BE49-F238E27FC236}">
                <a16:creationId xmlns:a16="http://schemas.microsoft.com/office/drawing/2014/main" id="{DCEFFE3B-4790-4BC7-8D74-14DFBD6C2817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HOW WE WORK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7" name="textruta 7">
            <a:extLst>
              <a:ext uri="{FF2B5EF4-FFF2-40B4-BE49-F238E27FC236}">
                <a16:creationId xmlns:a16="http://schemas.microsoft.com/office/drawing/2014/main" id="{9DB95CD6-36FC-4FF6-A6FF-13977482EAD3}"/>
              </a:ext>
            </a:extLst>
          </p:cNvPr>
          <p:cNvSpPr txBox="1"/>
          <p:nvPr/>
        </p:nvSpPr>
        <p:spPr>
          <a:xfrm>
            <a:off x="601737" y="2365736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Product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Development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EB39394A-B38D-4636-B9A8-AFE5C0068490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HOW WE THINK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FF067CC-8412-4BA0-B3FA-D82868FA2DF0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The impact of the tool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4" name="textruta 7">
            <a:extLst>
              <a:ext uri="{FF2B5EF4-FFF2-40B4-BE49-F238E27FC236}">
                <a16:creationId xmlns:a16="http://schemas.microsoft.com/office/drawing/2014/main" id="{035C2545-5EA2-4D43-A23C-48106A044970}"/>
              </a:ext>
            </a:extLst>
          </p:cNvPr>
          <p:cNvSpPr txBox="1"/>
          <p:nvPr/>
        </p:nvSpPr>
        <p:spPr>
          <a:xfrm>
            <a:off x="6190263" y="2365736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Development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675BF3-0AB7-4CD8-94A0-2D6FA7A321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2494" y="2765846"/>
            <a:ext cx="3069115" cy="4092154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ACAE9DDC-20AA-4234-BBCD-FD310EDDCCF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42" b="10605"/>
          <a:stretch/>
        </p:blipFill>
        <p:spPr>
          <a:xfrm>
            <a:off x="6985048" y="2765847"/>
            <a:ext cx="3621904" cy="409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83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Linear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Staging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3BDFED1-FA93-439D-AA60-9842BFDC5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0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405512"/>
            <a:ext cx="10080000" cy="6046976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03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D753F-B8CE-4A88-9855-94A2A5480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budget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CAD-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based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</p:spTree>
    <p:extLst>
      <p:ext uri="{BB962C8B-B14F-4D97-AF65-F5344CB8AC3E}">
        <p14:creationId xmlns:p14="http://schemas.microsoft.com/office/powerpoint/2010/main" val="73762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E3BC74D-8FF1-40ED-B187-387ADF3A44DC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ref</a:t>
            </a:r>
            <a:endParaRPr lang="en-US" sz="4000" spc="0" dirty="0">
              <a:latin typeface="Fin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15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Linear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Staging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3BDFED1-FA93-439D-AA60-9842BFDC5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0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000" y="405512"/>
            <a:ext cx="10080000" cy="6046975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32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ngbom PPT Scandia">
  <a:themeElements>
    <a:clrScheme name="Tengbo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04E5E"/>
      </a:accent1>
      <a:accent2>
        <a:srgbClr val="FFCB05"/>
      </a:accent2>
      <a:accent3>
        <a:srgbClr val="46C1BE"/>
      </a:accent3>
      <a:accent4>
        <a:srgbClr val="8CB9CA"/>
      </a:accent4>
      <a:accent5>
        <a:srgbClr val="B1A9A7"/>
      </a:accent5>
      <a:accent6>
        <a:srgbClr val="D7BA8A"/>
      </a:accent6>
      <a:hlink>
        <a:srgbClr val="0563C1"/>
      </a:hlink>
      <a:folHlink>
        <a:srgbClr val="954F72"/>
      </a:folHlink>
    </a:clrScheme>
    <a:fontScheme name="Tengbom Scandia">
      <a:majorFont>
        <a:latin typeface="Tengbom Scandia"/>
        <a:ea typeface=""/>
        <a:cs typeface=""/>
      </a:majorFont>
      <a:minorFont>
        <a:latin typeface="Tengbom Scandia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 Tengbom Scandia 4.3.potx" id="{FF860F7C-2E09-4268-8941-576F8A4068D9}" vid="{9924616A-EBF3-4623-A8A5-F6A568A700E3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A831E8F3835144D992753860C3F4A99" ma:contentTypeVersion="2" ma:contentTypeDescription="Skapa ett nytt dokument." ma:contentTypeScope="" ma:versionID="1c7edd8df74d45993889db9998234815">
  <xsd:schema xmlns:xsd="http://www.w3.org/2001/XMLSchema" xmlns:xs="http://www.w3.org/2001/XMLSchema" xmlns:p="http://schemas.microsoft.com/office/2006/metadata/properties" xmlns:ns2="7c4ae015-a3d8-4f1d-a658-6e280f94b971" targetNamespace="http://schemas.microsoft.com/office/2006/metadata/properties" ma:root="true" ma:fieldsID="264881fcb65e3f25031cdcb7f3d2ba90" ns2:_="">
    <xsd:import namespace="7c4ae015-a3d8-4f1d-a658-6e280f94b9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4ae015-a3d8-4f1d-a658-6e280f94b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67B163-6673-4C9D-A8CF-0482D2AD3CCC}">
  <ds:schemaRefs>
    <ds:schemaRef ds:uri="http://purl.org/dc/dcmitype/"/>
    <ds:schemaRef ds:uri="7c4ae015-a3d8-4f1d-a658-6e280f94b971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AA2DA1B-89EE-48D4-B11D-F3A8679F96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5184B2-739D-4A6D-B540-620DE656DD9F}">
  <ds:schemaRefs>
    <ds:schemaRef ds:uri="7c4ae015-a3d8-4f1d-a658-6e280f94b97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 Tengbom Scandia 4.3</Template>
  <TotalTime>362</TotalTime>
  <Words>258</Words>
  <Application>Microsoft Office PowerPoint</Application>
  <PresentationFormat>Widescreen</PresentationFormat>
  <Paragraphs>113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Calibri</vt:lpstr>
      <vt:lpstr>Circular Std</vt:lpstr>
      <vt:lpstr>Circular Std Bold</vt:lpstr>
      <vt:lpstr>Circular Std Book</vt:lpstr>
      <vt:lpstr>Fino</vt:lpstr>
      <vt:lpstr>Portrait Light</vt:lpstr>
      <vt:lpstr>Portrait Regular 2</vt:lpstr>
      <vt:lpstr>Rod</vt:lpstr>
      <vt:lpstr>Tengbom Scandia</vt:lpstr>
      <vt:lpstr>Tengbom Scandia Bold Stencil</vt:lpstr>
      <vt:lpstr>Tengbom Scandia Medium</vt:lpstr>
      <vt:lpstr>Tengbom PPT Scandia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?!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Tengbom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Samverkan</dc:title>
  <dc:creator>Gunilla Haglund</dc:creator>
  <cp:lastModifiedBy>Mohamed Ossama Gabrallah</cp:lastModifiedBy>
  <cp:revision>14</cp:revision>
  <cp:lastPrinted>2021-06-28T09:24:38Z</cp:lastPrinted>
  <dcterms:created xsi:type="dcterms:W3CDTF">2016-08-23T17:02:57Z</dcterms:created>
  <dcterms:modified xsi:type="dcterms:W3CDTF">2021-10-29T15:51:54Z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0x010100EA831E8F3835144D992753860C3F4A99</vt:lpwstr>
  </property>
</Properties>
</file>